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0" r:id="rId3"/>
    <p:sldId id="262" r:id="rId4"/>
    <p:sldId id="263" r:id="rId5"/>
    <p:sldId id="264" r:id="rId6"/>
    <p:sldId id="281" r:id="rId7"/>
    <p:sldId id="265" r:id="rId8"/>
    <p:sldId id="266" r:id="rId9"/>
    <p:sldId id="284" r:id="rId10"/>
    <p:sldId id="28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7" r:id="rId19"/>
    <p:sldId id="274" r:id="rId20"/>
    <p:sldId id="285" r:id="rId21"/>
    <p:sldId id="275" r:id="rId22"/>
    <p:sldId id="260" r:id="rId23"/>
  </p:sldIdLst>
  <p:sldSz cx="6858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4370" autoAdjust="0"/>
  </p:normalViewPr>
  <p:slideViewPr>
    <p:cSldViewPr>
      <p:cViewPr varScale="1">
        <p:scale>
          <a:sx n="110" d="100"/>
          <a:sy n="110" d="100"/>
        </p:scale>
        <p:origin x="168" y="768"/>
      </p:cViewPr>
      <p:guideLst>
        <p:guide orient="horz" pos="531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4936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8E395-5B39-49C6-9E42-6E61D338186D}" type="datetimeFigureOut">
              <a:rPr lang="zh-CN" altLang="en-US" smtClean="0"/>
              <a:pPr/>
              <a:t>2018/8/27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5274-F4FF-44CE-AB7C-BB0E9BB51B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08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47C7-5719-499B-863C-38F90E72BFFD}" type="datetimeFigureOut">
              <a:rPr lang="zh-CN" altLang="en-US" smtClean="0"/>
              <a:pPr/>
              <a:t>2018/8/27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F17C-E28F-495F-ADC7-F58DBF2FF3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3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88640" y="1305794"/>
            <a:ext cx="6642738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5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67694"/>
            <a:ext cx="6534726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5BA89B3-A304-5340-BE6B-ACC700195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4083918"/>
            <a:ext cx="2213810" cy="913958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5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640" y="205980"/>
            <a:ext cx="6318702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8640" y="915566"/>
            <a:ext cx="6480720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136922" indent="-136922">
              <a:buSzPct val="100000"/>
              <a:buFont typeface="Arial" panose="020B0604020202020204" pitchFamily="34" charset="0"/>
              <a:buChar char="•"/>
              <a:def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marL="557213" indent="-214313">
              <a:buFont typeface="Arial" panose="020B0604020202020204" pitchFamily="34" charset="0"/>
              <a:buChar char="•"/>
              <a:defRPr sz="165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marL="857250" indent="-171450"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marL="1200150" indent="-171450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marL="1543050" indent="-171450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7E86F90-C034-AE42-A96C-4017F6EF3D13}"/>
              </a:ext>
            </a:extLst>
          </p:cNvPr>
          <p:cNvSpPr>
            <a:spLocks/>
          </p:cNvSpPr>
          <p:nvPr userDrawn="1"/>
        </p:nvSpPr>
        <p:spPr>
          <a:xfrm>
            <a:off x="256500" y="771550"/>
            <a:ext cx="6345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6C46B16-9C26-5049-A14F-D6ECDAAA50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16" y="4467740"/>
            <a:ext cx="1512168" cy="624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>
            <a:extLst>
              <a:ext uri="{FF2B5EF4-FFF2-40B4-BE49-F238E27FC236}">
                <a16:creationId xmlns="" xmlns:a16="http://schemas.microsoft.com/office/drawing/2014/main" id="{37E1FE39-26AF-3A45-906C-07E56C92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538" y="4520019"/>
            <a:ext cx="1371600" cy="365125"/>
          </a:xfrm>
          <a:prstGeom prst="rect">
            <a:avLst/>
          </a:prstGeom>
        </p:spPr>
        <p:txBody>
          <a:bodyPr/>
          <a:lstStyle/>
          <a:p>
            <a:fld id="{E464397B-F195-431B-A77B-CBC18328D7B0}" type="datetimeFigureOut">
              <a:rPr lang="zh-CN" altLang="en-US" smtClean="0"/>
              <a:pPr/>
              <a:t>2018/8/27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="" xmlns:a16="http://schemas.microsoft.com/office/drawing/2014/main" id="{8D7B2146-1535-844F-B761-CC457D0E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0313" y="4520019"/>
            <a:ext cx="2314575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="" xmlns:a16="http://schemas.microsoft.com/office/drawing/2014/main" id="{B0C92930-71B6-2946-8BD0-E51BC6DB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72064" y="4520019"/>
            <a:ext cx="1041307" cy="365125"/>
          </a:xfrm>
          <a:prstGeom prst="rect">
            <a:avLst/>
          </a:prstGeom>
        </p:spPr>
        <p:txBody>
          <a:bodyPr/>
          <a:lstStyle/>
          <a:p>
            <a:fld id="{2839E2FB-3EE6-4A4E-A817-6C756F0D9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dc.layabox.com/doc/?nav=zh-as-0-3-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ayabox/layaair-doc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dc.layabox.com/doc/?nav=zh-as-3-2-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ayabox/layaair-doc/tree/master/Chinese/LayaNative/Secondary_Developmen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0.5.162.34:8085/iqiyi_test" TargetMode="Externa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yaair.ldc.layabox.com/demo/?category=2d&amp;group=Sprite&amp;name=DisplayImag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tencent.com/developer/article/1075163" TargetMode="Externa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="" xmlns:a16="http://schemas.microsoft.com/office/drawing/2014/main" id="{8701150E-67F6-7642-9634-83C2E3F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8" y="1599642"/>
            <a:ext cx="5099837" cy="59406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前端游戏引擎之</a:t>
            </a:r>
            <a:r>
              <a:rPr lang="en-US" altLang="zh-CN" dirty="0" err="1" smtClean="0"/>
              <a:t>LayaBox</a:t>
            </a:r>
            <a:endParaRPr lang="zh-CN" altLang="en-US" dirty="0"/>
          </a:p>
        </p:txBody>
      </p:sp>
      <p:sp>
        <p:nvSpPr>
          <p:cNvPr id="13" name="副标题 5">
            <a:extLst>
              <a:ext uri="{FF2B5EF4-FFF2-40B4-BE49-F238E27FC236}">
                <a16:creationId xmlns="" xmlns:a16="http://schemas.microsoft.com/office/drawing/2014/main" id="{5EB24729-4A93-4C4B-AA5F-BA3167710F92}"/>
              </a:ext>
            </a:extLst>
          </p:cNvPr>
          <p:cNvSpPr txBox="1">
            <a:spLocks/>
          </p:cNvSpPr>
          <p:nvPr/>
        </p:nvSpPr>
        <p:spPr>
          <a:xfrm>
            <a:off x="80628" y="2715766"/>
            <a:ext cx="3780420" cy="37804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张艳强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副标题 5">
            <a:extLst>
              <a:ext uri="{FF2B5EF4-FFF2-40B4-BE49-F238E27FC236}">
                <a16:creationId xmlns="" xmlns:a16="http://schemas.microsoft.com/office/drawing/2014/main" id="{5EB24729-4A93-4C4B-AA5F-BA3167710F92}"/>
              </a:ext>
            </a:extLst>
          </p:cNvPr>
          <p:cNvSpPr txBox="1">
            <a:spLocks/>
          </p:cNvSpPr>
          <p:nvPr/>
        </p:nvSpPr>
        <p:spPr>
          <a:xfrm>
            <a:off x="80628" y="3237824"/>
            <a:ext cx="3780420" cy="37804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2018-08-30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H5</a:t>
            </a:r>
            <a:r>
              <a:rPr lang="zh-CN" altLang="en-US" dirty="0"/>
              <a:t>游戏引擎 </a:t>
            </a:r>
            <a:r>
              <a:rPr lang="en-US" altLang="zh-CN" dirty="0"/>
              <a:t>vs H5</a:t>
            </a:r>
            <a:r>
              <a:rPr lang="zh-CN" altLang="en-US" dirty="0"/>
              <a:t>渲染引擎？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zh-CN" altLang="en-US" sz="1400" dirty="0" smtClean="0"/>
              <a:t>如何选择</a:t>
            </a:r>
            <a:endParaRPr lang="en-US" altLang="zh-CN" sz="1400" dirty="0"/>
          </a:p>
          <a:p>
            <a:r>
              <a:rPr lang="zh-CN" altLang="en-US" sz="1400" dirty="0" smtClean="0"/>
              <a:t>要</a:t>
            </a:r>
            <a:r>
              <a:rPr lang="zh-CN" altLang="en-US" sz="1400" dirty="0"/>
              <a:t>快速开发，选择游戏引擎准没错。　　</a:t>
            </a:r>
            <a:endParaRPr lang="en-US" altLang="zh-CN" sz="1400" dirty="0" smtClean="0"/>
          </a:p>
          <a:p>
            <a:r>
              <a:rPr lang="zh-CN" altLang="en-US" sz="1400" dirty="0" smtClean="0"/>
              <a:t>要</a:t>
            </a:r>
            <a:r>
              <a:rPr lang="zh-CN" altLang="en-US" sz="1400" dirty="0"/>
              <a:t>更多的自由度和性能，选成熟的渲染引擎。（前提：需要一定的技术实力、同时周期也会比较长）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pPr>
              <a:buFont typeface="Wingdings" charset="2"/>
              <a:buChar char="Ø"/>
            </a:pPr>
            <a:r>
              <a:rPr lang="zh-CN" altLang="en-US" sz="1400" dirty="0" smtClean="0"/>
              <a:t>渲染引擎</a:t>
            </a:r>
            <a:endParaRPr lang="en-US" altLang="zh-CN" sz="1400" dirty="0" smtClean="0"/>
          </a:p>
          <a:p>
            <a:r>
              <a:rPr lang="en-US" altLang="zh-CN" sz="1400" dirty="0" smtClean="0"/>
              <a:t>2D</a:t>
            </a:r>
            <a:r>
              <a:rPr lang="zh-CN" altLang="en-US" sz="1400" dirty="0"/>
              <a:t>游戏，选</a:t>
            </a:r>
            <a:r>
              <a:rPr lang="en-US" altLang="zh-CN" sz="1400" dirty="0" err="1"/>
              <a:t>Pixi.js</a:t>
            </a:r>
            <a:r>
              <a:rPr lang="zh-CN" altLang="en-US" sz="1400" dirty="0"/>
              <a:t>。　　</a:t>
            </a:r>
            <a:endParaRPr lang="en-US" altLang="zh-CN" sz="1400" dirty="0"/>
          </a:p>
          <a:p>
            <a:r>
              <a:rPr lang="en-US" altLang="zh-CN" sz="1400" dirty="0"/>
              <a:t>3D</a:t>
            </a:r>
            <a:r>
              <a:rPr lang="zh-CN" altLang="en-US" sz="1400" dirty="0"/>
              <a:t>游戏，</a:t>
            </a:r>
            <a:r>
              <a:rPr lang="en-US" altLang="zh-CN" sz="1400" dirty="0" err="1"/>
              <a:t>Three.js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Babylon.js</a:t>
            </a:r>
            <a:r>
              <a:rPr lang="zh-CN" altLang="en-US" sz="1400" dirty="0"/>
              <a:t>都可以。</a:t>
            </a:r>
            <a:endParaRPr lang="en-US" altLang="zh-CN" sz="1400" dirty="0"/>
          </a:p>
          <a:p>
            <a:endParaRPr lang="en-US" altLang="zh-CN" sz="1400" dirty="0" smtClean="0"/>
          </a:p>
          <a:p>
            <a:pPr>
              <a:buFont typeface="Wingdings" charset="2"/>
              <a:buChar char="Ø"/>
            </a:pPr>
            <a:r>
              <a:rPr lang="zh-CN" altLang="en-US" sz="1400" dirty="0" smtClean="0"/>
              <a:t>游戏引擎</a:t>
            </a:r>
            <a:endParaRPr lang="en-US" altLang="zh-CN" sz="1400" dirty="0" smtClean="0"/>
          </a:p>
          <a:p>
            <a:r>
              <a:rPr lang="en-US" altLang="zh-CN" sz="1400" dirty="0"/>
              <a:t>2D H5</a:t>
            </a:r>
            <a:r>
              <a:rPr lang="zh-CN" altLang="en-US" sz="1400" dirty="0"/>
              <a:t>游戏，选择</a:t>
            </a:r>
            <a:r>
              <a:rPr lang="en-US" altLang="zh-CN" sz="1400" dirty="0" smtClean="0"/>
              <a:t>Egret/Cocos-2d</a:t>
            </a:r>
          </a:p>
          <a:p>
            <a:r>
              <a:rPr lang="en-US" altLang="zh-CN" sz="1400" dirty="0"/>
              <a:t>3D H5</a:t>
            </a:r>
            <a:r>
              <a:rPr lang="zh-CN" altLang="en-US" sz="1400" dirty="0"/>
              <a:t>游戏，选择</a:t>
            </a:r>
            <a:r>
              <a:rPr lang="en-US" altLang="zh-CN" sz="1400" dirty="0" err="1" smtClean="0"/>
              <a:t>LayaAir</a:t>
            </a:r>
            <a:r>
              <a:rPr lang="zh-CN" altLang="en-US" sz="1400" dirty="0"/>
              <a:t>　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25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Layabox</a:t>
            </a:r>
            <a:r>
              <a:rPr lang="zh-CN" altLang="en-US" b="1" dirty="0" smtClean="0"/>
              <a:t>发展历史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2014</a:t>
            </a:r>
            <a:r>
              <a:rPr lang="zh-CN" altLang="en-US" sz="1400" dirty="0"/>
              <a:t>年底，</a:t>
            </a:r>
            <a:r>
              <a:rPr lang="en-US" altLang="zh-CN" sz="1400" dirty="0" err="1"/>
              <a:t>Layabox</a:t>
            </a:r>
            <a:r>
              <a:rPr lang="zh-CN" altLang="en-US" sz="1400" dirty="0"/>
              <a:t>品牌建立，天使轮获千万级投资，成立搜游网络科技（北京）有限公司（海外</a:t>
            </a:r>
            <a:r>
              <a:rPr lang="en-US" altLang="zh-CN" sz="1400" dirty="0" err="1"/>
              <a:t>Layabox</a:t>
            </a:r>
            <a:r>
              <a:rPr lang="en-US" altLang="zh-CN" sz="1400" dirty="0"/>
              <a:t> Inc.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2015</a:t>
            </a:r>
            <a:r>
              <a:rPr lang="zh-CN" altLang="en-US" sz="1400" dirty="0"/>
              <a:t>年推出第一代开源引擎</a:t>
            </a:r>
            <a:r>
              <a:rPr lang="en-US" altLang="zh-CN" sz="1400" dirty="0" err="1" smtClean="0"/>
              <a:t>LayaFlash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2016</a:t>
            </a:r>
            <a:r>
              <a:rPr lang="zh-CN" altLang="en-US" sz="1400" dirty="0"/>
              <a:t>年推出第二代开源引擎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，支持</a:t>
            </a:r>
            <a:r>
              <a:rPr lang="en-US" altLang="zh-CN" sz="1400" dirty="0"/>
              <a:t>AS3</a:t>
            </a:r>
            <a:r>
              <a:rPr lang="zh-CN" altLang="en-US" sz="1400" dirty="0"/>
              <a:t>、</a:t>
            </a:r>
            <a:r>
              <a:rPr lang="en-US" altLang="zh-CN" sz="1400" dirty="0"/>
              <a:t>TS</a:t>
            </a:r>
            <a:r>
              <a:rPr lang="zh-CN" altLang="en-US" sz="1400" dirty="0"/>
              <a:t>、</a:t>
            </a:r>
            <a:r>
              <a:rPr lang="en-US" altLang="zh-CN" sz="1400" dirty="0"/>
              <a:t>JS</a:t>
            </a:r>
            <a:r>
              <a:rPr lang="zh-CN" altLang="en-US" sz="1400" dirty="0"/>
              <a:t>三种语言</a:t>
            </a:r>
            <a:r>
              <a:rPr lang="zh-CN" altLang="en-US" sz="1400" dirty="0" smtClean="0"/>
              <a:t>开发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目前版本：</a:t>
            </a:r>
            <a:r>
              <a:rPr lang="en-US" altLang="zh-CN" sz="1400" dirty="0" err="1" smtClean="0"/>
              <a:t>LayaAir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1.7.20 </a:t>
            </a:r>
            <a:r>
              <a:rPr lang="en-US" altLang="zh-CN" sz="1400" dirty="0" smtClean="0"/>
              <a:t>beta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LayaAir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IDE 1.7.20 </a:t>
            </a:r>
            <a:r>
              <a:rPr lang="en-US" altLang="zh-CN" sz="1400" dirty="0" smtClean="0"/>
              <a:t>beta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LayaAir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Native SDK 1.0.1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3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LayaBox</a:t>
            </a:r>
            <a:r>
              <a:rPr lang="zh-CN" altLang="en-US" b="1" dirty="0" smtClean="0"/>
              <a:t>优势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极致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性能：</a:t>
            </a:r>
            <a:r>
              <a:rPr lang="zh-CN" altLang="en-US" sz="1400" dirty="0"/>
              <a:t> 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引擎同时支持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与</a:t>
            </a:r>
            <a:r>
              <a:rPr lang="en-US" altLang="zh-CN" sz="1400" dirty="0"/>
              <a:t>Canvas</a:t>
            </a:r>
            <a:r>
              <a:rPr lang="zh-CN" altLang="en-US" sz="1400" dirty="0"/>
              <a:t>渲染。优先使用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渲染（当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不可用时，自动无缝转换为</a:t>
            </a:r>
            <a:r>
              <a:rPr lang="en-US" altLang="zh-CN" sz="1400" dirty="0"/>
              <a:t>canvas</a:t>
            </a:r>
            <a:r>
              <a:rPr lang="zh-CN" altLang="en-US" sz="1400" dirty="0"/>
              <a:t>渲染）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轻</a:t>
            </a:r>
            <a:r>
              <a:rPr lang="zh-CN" altLang="en-US" sz="1400" dirty="0"/>
              <a:t>量</a:t>
            </a:r>
            <a:r>
              <a:rPr lang="zh-CN" altLang="en-US" sz="1400" dirty="0" smtClean="0"/>
              <a:t>易用：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 </a:t>
            </a:r>
            <a:r>
              <a:rPr lang="en-US" altLang="zh-CN" sz="1400" dirty="0"/>
              <a:t>API</a:t>
            </a:r>
            <a:r>
              <a:rPr lang="zh-CN" altLang="en-US" sz="1400" dirty="0"/>
              <a:t>设计上追求</a:t>
            </a:r>
            <a:r>
              <a:rPr lang="zh-CN" altLang="en-US" sz="1400" dirty="0" smtClean="0"/>
              <a:t>精简，</a:t>
            </a:r>
            <a:r>
              <a:rPr lang="zh-CN" altLang="en-US" sz="1400" dirty="0"/>
              <a:t>是目前同等功能最小的</a:t>
            </a:r>
            <a:r>
              <a:rPr lang="en-US" altLang="zh-CN" sz="1400" dirty="0"/>
              <a:t>HTML5</a:t>
            </a:r>
            <a:r>
              <a:rPr lang="zh-CN" altLang="en-US" sz="1400" dirty="0"/>
              <a:t>引擎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支持</a:t>
            </a:r>
            <a:r>
              <a:rPr lang="zh-CN" altLang="en-US" sz="1400" dirty="0"/>
              <a:t>多语言</a:t>
            </a:r>
            <a:r>
              <a:rPr lang="zh-CN" altLang="en-US" sz="1400" dirty="0" smtClean="0"/>
              <a:t>开发：</a:t>
            </a:r>
            <a:r>
              <a:rPr lang="zh-CN" altLang="fr-FR" sz="1400" dirty="0" smtClean="0"/>
              <a:t>同时</a:t>
            </a:r>
            <a:r>
              <a:rPr lang="zh-CN" altLang="fr-FR" sz="1400" dirty="0"/>
              <a:t>支持</a:t>
            </a:r>
            <a:r>
              <a:rPr lang="fr-FR" altLang="zh-CN" sz="1400" dirty="0"/>
              <a:t>ActionScript3</a:t>
            </a:r>
            <a:r>
              <a:rPr lang="zh-CN" altLang="fr-FR" sz="1400" dirty="0"/>
              <a:t>、</a:t>
            </a:r>
            <a:r>
              <a:rPr lang="fr-FR" altLang="zh-CN" sz="1400" dirty="0" err="1"/>
              <a:t>TypeScript</a:t>
            </a:r>
            <a:r>
              <a:rPr lang="zh-CN" altLang="fr-FR" sz="1400" dirty="0"/>
              <a:t>、</a:t>
            </a:r>
            <a:r>
              <a:rPr lang="fr-FR" altLang="zh-CN" sz="1400" dirty="0"/>
              <a:t>JavaScript</a:t>
            </a:r>
            <a:r>
              <a:rPr lang="zh-CN" altLang="fr-FR" sz="1400" dirty="0"/>
              <a:t>三种语言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工具</a:t>
            </a:r>
            <a:r>
              <a:rPr lang="zh-CN" altLang="en-US" sz="1400" dirty="0"/>
              <a:t>链完善</a:t>
            </a:r>
            <a:r>
              <a:rPr lang="zh-CN" altLang="en-US" sz="1400" dirty="0" smtClean="0"/>
              <a:t>高效：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引擎除提供可视化的集成式开发环境</a:t>
            </a:r>
            <a:r>
              <a:rPr lang="en-US" altLang="zh-CN" sz="1400" dirty="0" err="1"/>
              <a:t>LayaAirIDE</a:t>
            </a:r>
            <a:r>
              <a:rPr lang="zh-CN" altLang="en-US" sz="1400" dirty="0"/>
              <a:t>编辑器外，还支持大量主流的第三方工具链，如：</a:t>
            </a:r>
            <a:r>
              <a:rPr lang="en-US" altLang="zh-CN" sz="1400" dirty="0"/>
              <a:t>Unity3D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TiledMap</a:t>
            </a:r>
            <a:r>
              <a:rPr lang="zh-CN" altLang="en-US" sz="1400" dirty="0"/>
              <a:t>、</a:t>
            </a:r>
            <a:r>
              <a:rPr lang="en-US" altLang="zh-CN" sz="1400" dirty="0"/>
              <a:t>Spine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DragonBones</a:t>
            </a:r>
            <a:r>
              <a:rPr lang="zh-CN" altLang="en-US" sz="1400" dirty="0"/>
              <a:t>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开源</a:t>
            </a:r>
            <a:r>
              <a:rPr lang="zh-CN" altLang="en-US" sz="1400" dirty="0"/>
              <a:t>免费</a:t>
            </a:r>
            <a:r>
              <a:rPr lang="zh-CN" altLang="en-US" sz="1400" dirty="0" smtClean="0"/>
              <a:t>、社区丰富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hlinkClick r:id="rId2"/>
              </a:rPr>
              <a:t>https://ldc.layabox.com/doc/?nav=zh-as-0-3-1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89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LayaBox</a:t>
            </a:r>
            <a:r>
              <a:rPr lang="zh-CN" altLang="en-US" b="1" dirty="0" smtClean="0"/>
              <a:t>接口简介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987574"/>
            <a:ext cx="6536542" cy="3312368"/>
          </a:xfrm>
        </p:spPr>
      </p:pic>
    </p:spTree>
    <p:extLst>
      <p:ext uri="{BB962C8B-B14F-4D97-AF65-F5344CB8AC3E}">
        <p14:creationId xmlns:p14="http://schemas.microsoft.com/office/powerpoint/2010/main" val="723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2D</a:t>
            </a:r>
            <a:r>
              <a:rPr lang="zh-CN" altLang="en-US" dirty="0" smtClean="0"/>
              <a:t>基础接口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40324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基础概念：</a:t>
            </a:r>
            <a:r>
              <a:rPr lang="zh-CN" altLang="en-US" sz="1400" dirty="0" smtClean="0"/>
              <a:t>对象、舞台、</a:t>
            </a:r>
            <a:r>
              <a:rPr lang="zh-CN" altLang="en-US" sz="1400" dirty="0"/>
              <a:t>显示列表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文本：</a:t>
            </a:r>
            <a:r>
              <a:rPr lang="en-US" altLang="zh-CN" sz="1400" dirty="0" err="1"/>
              <a:t>laya.display.Text</a:t>
            </a:r>
            <a:r>
              <a:rPr lang="zh-CN" altLang="en-US" sz="1400" dirty="0"/>
              <a:t>类添加文本，给文本设置字体样式、颜色、大小等</a:t>
            </a:r>
          </a:p>
          <a:p>
            <a:pPr>
              <a:lnSpc>
                <a:spcPct val="150000"/>
              </a:lnSpc>
            </a:pPr>
            <a:r>
              <a:rPr lang="zh-CN" altLang="en-US" sz="1400" i="1" dirty="0" smtClean="0"/>
              <a:t>位图：</a:t>
            </a:r>
            <a:r>
              <a:rPr lang="en-US" altLang="zh-CN" sz="1400" dirty="0" err="1" smtClean="0"/>
              <a:t>laya.display.Sprite</a:t>
            </a:r>
            <a:r>
              <a:rPr lang="zh-CN" altLang="en-US" sz="1400" dirty="0" smtClean="0"/>
              <a:t>提供</a:t>
            </a:r>
            <a:r>
              <a:rPr lang="zh-CN" altLang="en-US" sz="1400" i="1" dirty="0" smtClean="0"/>
              <a:t>图片加载、设置遮罩、滤镜等</a:t>
            </a:r>
            <a:r>
              <a:rPr lang="zh-CN" altLang="en-US" sz="1400" dirty="0" smtClean="0"/>
              <a:t>矢量图：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laya.display.Graphic</a:t>
            </a:r>
            <a:r>
              <a:rPr lang="zh-CN" altLang="en-US" sz="1400" dirty="0"/>
              <a:t>类绘制各种矢量</a:t>
            </a:r>
            <a:r>
              <a:rPr lang="zh-CN" altLang="en-US" sz="1400" dirty="0" smtClean="0"/>
              <a:t>图形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动画：图集动画、缓动动画、时间轴动画、</a:t>
            </a:r>
            <a:r>
              <a:rPr lang="en-US" altLang="zh-CN" sz="1400" dirty="0" smtClean="0"/>
              <a:t>SWF</a:t>
            </a:r>
            <a:r>
              <a:rPr lang="zh-CN" altLang="en-US" sz="1400" dirty="0" smtClean="0"/>
              <a:t>动画、</a:t>
            </a:r>
            <a:r>
              <a:rPr lang="en-US" altLang="zh-CN" sz="1400" dirty="0" smtClean="0"/>
              <a:t>Spine</a:t>
            </a:r>
            <a:r>
              <a:rPr lang="zh-CN" altLang="en-US" sz="1400" dirty="0" smtClean="0"/>
              <a:t>动画、</a:t>
            </a:r>
            <a:r>
              <a:rPr lang="en-US" altLang="zh-CN" sz="1400" dirty="0" err="1" smtClean="0"/>
              <a:t>DragonBone</a:t>
            </a:r>
            <a:r>
              <a:rPr lang="zh-CN" altLang="en-US" sz="1400" dirty="0" smtClean="0"/>
              <a:t>动画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数据与通信：</a:t>
            </a:r>
            <a:r>
              <a:rPr lang="en-US" altLang="zh-CN" sz="1400" dirty="0" err="1" smtClean="0"/>
              <a:t>HttpRequest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Websorket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Byte</a:t>
            </a:r>
            <a:r>
              <a:rPr lang="zh-CN" altLang="en-US" sz="1400" dirty="0" smtClean="0"/>
              <a:t>二进制、</a:t>
            </a:r>
            <a:r>
              <a:rPr lang="en-US" altLang="zh-CN" sz="1400" dirty="0" err="1" smtClean="0"/>
              <a:t>Json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protobuf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JsonP</a:t>
            </a:r>
            <a:r>
              <a:rPr lang="zh-CN" altLang="en-US" sz="1400" dirty="0" smtClean="0"/>
              <a:t>跨域、</a:t>
            </a:r>
            <a:r>
              <a:rPr lang="en-US" altLang="zh-CN" sz="1400" dirty="0" err="1" smtClean="0"/>
              <a:t>WebStorage</a:t>
            </a:r>
            <a:r>
              <a:rPr lang="zh-CN" altLang="en-US" sz="1400" dirty="0" smtClean="0"/>
              <a:t>数据存储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硬件相关：音效、陀螺仪、加速器、地图等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屏幕适配：对齐模式、屏幕方向、屏幕缩放等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>
                <a:hlinkClick r:id="rId2"/>
              </a:rPr>
              <a:t>https://github.com/layabox/layaair-doc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 smtClean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52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705" y="267494"/>
            <a:ext cx="6318702" cy="493563"/>
          </a:xfrm>
        </p:spPr>
        <p:txBody>
          <a:bodyPr/>
          <a:lstStyle/>
          <a:p>
            <a:r>
              <a:rPr lang="en-US" altLang="zh-CN" b="1" dirty="0" smtClean="0"/>
              <a:t>2D</a:t>
            </a:r>
            <a:r>
              <a:rPr lang="zh-CN" altLang="en-US" b="1" dirty="0" smtClean="0"/>
              <a:t>进阶接口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调试相关：</a:t>
            </a:r>
            <a:r>
              <a:rPr lang="en-US" altLang="zh-CN" sz="1400" dirty="0" err="1" smtClean="0"/>
              <a:t>DebugPannel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DebugTool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游戏加载策略：二进制图片、多线程</a:t>
            </a:r>
            <a:r>
              <a:rPr lang="en-US" altLang="zh-CN" sz="1400" dirty="0" smtClean="0"/>
              <a:t>worker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性能优化：内存优化、渲染优化、</a:t>
            </a:r>
            <a:r>
              <a:rPr lang="en-US" altLang="zh-CN" sz="1400" dirty="0" err="1" smtClean="0"/>
              <a:t>CacheAs</a:t>
            </a:r>
            <a:r>
              <a:rPr lang="zh-CN" altLang="en-US" sz="1400" dirty="0" smtClean="0"/>
              <a:t>静态缓存，</a:t>
            </a:r>
            <a:r>
              <a:rPr lang="en-US" altLang="zh-CN" sz="1400" dirty="0" smtClean="0"/>
              <a:t>CPU</a:t>
            </a:r>
            <a:r>
              <a:rPr lang="zh-CN" altLang="en-US" sz="1400" dirty="0" smtClean="0"/>
              <a:t>优化、其他优化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动画进阶：骨骼动画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拓展模块：</a:t>
            </a:r>
            <a:r>
              <a:rPr lang="en-US" altLang="zh-CN" sz="1400" dirty="0"/>
              <a:t>Tiled Map</a:t>
            </a:r>
            <a:r>
              <a:rPr lang="zh-CN" altLang="en-US" sz="1400" dirty="0" smtClean="0"/>
              <a:t>地图、</a:t>
            </a:r>
            <a:r>
              <a:rPr lang="zh-CN" altLang="tr-TR" sz="1400" dirty="0" smtClean="0"/>
              <a:t>原生</a:t>
            </a:r>
            <a:r>
              <a:rPr lang="tr-TR" altLang="zh-CN" sz="1400" dirty="0" err="1" smtClean="0"/>
              <a:t>dom</a:t>
            </a:r>
            <a:r>
              <a:rPr lang="zh-CN" altLang="en-US" sz="1400" dirty="0" smtClean="0"/>
              <a:t>、</a:t>
            </a:r>
            <a:r>
              <a:rPr lang="sk-SK" altLang="zh-CN" sz="1400" dirty="0"/>
              <a:t>AS3</a:t>
            </a:r>
            <a:r>
              <a:rPr lang="zh-CN" altLang="sk-SK" sz="1400" dirty="0"/>
              <a:t>与</a:t>
            </a:r>
            <a:r>
              <a:rPr lang="sk-SK" altLang="zh-CN" sz="1400" dirty="0" smtClean="0"/>
              <a:t>JS</a:t>
            </a:r>
            <a:r>
              <a:rPr lang="zh-CN" altLang="en-US" sz="1400" dirty="0" smtClean="0"/>
              <a:t>、</a:t>
            </a:r>
            <a:r>
              <a:rPr lang="zh-CN" altLang="sk-SK" sz="1400" dirty="0" smtClean="0"/>
              <a:t>自</a:t>
            </a:r>
            <a:r>
              <a:rPr lang="zh-CN" altLang="sk-SK" sz="1400" dirty="0"/>
              <a:t>定义</a:t>
            </a:r>
            <a:r>
              <a:rPr lang="sk-SK" altLang="zh-CN" sz="1400" dirty="0" err="1" smtClean="0"/>
              <a:t>shader</a:t>
            </a:r>
            <a:r>
              <a:rPr lang="zh-CN" altLang="en-US" sz="1400" dirty="0" smtClean="0"/>
              <a:t>等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hlinkClick r:id="rId2"/>
              </a:rPr>
              <a:t>https://ldc.layabox.com/doc/?nav=zh-as-3-2-1</a:t>
            </a:r>
          </a:p>
        </p:txBody>
      </p:sp>
    </p:spTree>
    <p:extLst>
      <p:ext uri="{BB962C8B-B14F-4D97-AF65-F5344CB8AC3E}">
        <p14:creationId xmlns:p14="http://schemas.microsoft.com/office/powerpoint/2010/main" val="19784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3D</a:t>
            </a:r>
            <a:r>
              <a:rPr lang="zh-CN" altLang="en-US" b="1" dirty="0" smtClean="0"/>
              <a:t>接口简介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429994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 dirty="0"/>
              <a:t>场景</a:t>
            </a:r>
            <a:r>
              <a:rPr lang="en-US" altLang="zh-CN" sz="1400" dirty="0" smtClean="0"/>
              <a:t>Scene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场景即为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引擎的</a:t>
            </a:r>
            <a:r>
              <a:rPr lang="en-US" altLang="zh-CN" sz="1400" dirty="0"/>
              <a:t>3D</a:t>
            </a:r>
            <a:r>
              <a:rPr lang="zh-CN" altLang="en-US" sz="1400" dirty="0"/>
              <a:t>世界容器，用于呈现游戏的</a:t>
            </a:r>
            <a:r>
              <a:rPr lang="en-US" altLang="zh-CN" sz="1400" dirty="0"/>
              <a:t>3D</a:t>
            </a:r>
            <a:r>
              <a:rPr lang="zh-CN" altLang="en-US" sz="1400" dirty="0"/>
              <a:t>画面和加载各种</a:t>
            </a:r>
            <a:r>
              <a:rPr lang="en-US" altLang="zh-CN" sz="1400" dirty="0"/>
              <a:t>3D</a:t>
            </a:r>
            <a:r>
              <a:rPr lang="zh-CN" altLang="en-US" sz="1400" dirty="0" smtClean="0"/>
              <a:t>元素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zh-CN" altLang="en-US" sz="1400" dirty="0" smtClean="0"/>
              <a:t>摄像机</a:t>
            </a:r>
            <a:r>
              <a:rPr lang="en-US" altLang="zh-CN" sz="1400" dirty="0" smtClean="0"/>
              <a:t>Camera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用来捕捉三维世界</a:t>
            </a:r>
            <a:r>
              <a:rPr lang="zh-CN" altLang="en-US" sz="1400" dirty="0" smtClean="0"/>
              <a:t>画面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zh-CN" altLang="en-US" sz="1400" dirty="0" smtClean="0"/>
              <a:t>光源：三维</a:t>
            </a:r>
            <a:r>
              <a:rPr lang="zh-CN" altLang="en-US" sz="1400" dirty="0"/>
              <a:t>物体产生立体光影变化、色彩色调变化、投影</a:t>
            </a:r>
            <a:r>
              <a:rPr lang="zh-CN" altLang="en-US" sz="1400" dirty="0" smtClean="0"/>
              <a:t>等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en-US" altLang="zh-CN" sz="1400" dirty="0" smtClean="0"/>
              <a:t>3D</a:t>
            </a:r>
            <a:r>
              <a:rPr lang="zh-CN" altLang="en-US" sz="1400" dirty="0" smtClean="0"/>
              <a:t>模型：</a:t>
            </a:r>
            <a:r>
              <a:rPr lang="en-US" altLang="zh-CN" sz="1400" dirty="0"/>
              <a:t>3D</a:t>
            </a:r>
            <a:r>
              <a:rPr lang="zh-CN" altLang="en-US" sz="1400" dirty="0"/>
              <a:t>模型是指通过三维软件按照物体的结构建模形成的</a:t>
            </a:r>
            <a:r>
              <a:rPr lang="en-US" altLang="zh-CN" sz="1400" dirty="0"/>
              <a:t>3D</a:t>
            </a:r>
            <a:r>
              <a:rPr lang="zh-CN" altLang="en-US" sz="1400" dirty="0"/>
              <a:t>立体</a:t>
            </a:r>
            <a:r>
              <a:rPr lang="zh-CN" altLang="en-US" sz="1400" dirty="0" smtClean="0"/>
              <a:t>对象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zh-CN" altLang="en-US" sz="1400" dirty="0" smtClean="0"/>
              <a:t>材质：</a:t>
            </a:r>
            <a:r>
              <a:rPr lang="zh-CN" altLang="en-US" sz="1400" dirty="0"/>
              <a:t>材质就是物体的材料质感。例如木头、金属、玻璃、毛发、水等，他们的粗糙度、光泽度、反射、透明、颜色、纹理等材质属性都有所</a:t>
            </a:r>
            <a:r>
              <a:rPr lang="zh-CN" altLang="en-US" sz="1400" dirty="0" smtClean="0"/>
              <a:t>不同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zh-CN" altLang="en-US" sz="1400" dirty="0"/>
              <a:t>材质光色与贴</a:t>
            </a:r>
            <a:r>
              <a:rPr lang="zh-CN" altLang="en-US" sz="1400" dirty="0" smtClean="0"/>
              <a:t>图：</a:t>
            </a:r>
            <a:r>
              <a:rPr lang="zh-CN" altLang="en-US" sz="1400" dirty="0"/>
              <a:t>主要包括了反射率、漫反射颜色与漫反射贴图、高光色与高光贴图、环境色与环境贴图、反射颜色与反射贴图、法线凹凸贴</a:t>
            </a:r>
            <a:r>
              <a:rPr lang="zh-CN" altLang="en-US" sz="1400" dirty="0" smtClean="0"/>
              <a:t>图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r>
              <a:rPr lang="zh-CN" altLang="en-US" sz="1400" dirty="0" smtClean="0"/>
              <a:t>组件：动画</a:t>
            </a:r>
            <a:r>
              <a:rPr lang="zh-CN" altLang="en-US" sz="1400" dirty="0"/>
              <a:t>控制组件、碰撞器、脚本、骨骼挂点等都是基于组件功能的延伸扩展，属于它的</a:t>
            </a:r>
            <a:r>
              <a:rPr lang="zh-CN" altLang="en-US" sz="1400" dirty="0" smtClean="0"/>
              <a:t>子类</a:t>
            </a:r>
            <a:endParaRPr lang="en-US" altLang="zh-CN" sz="1400" dirty="0" smtClean="0"/>
          </a:p>
          <a:p>
            <a:pPr>
              <a:lnSpc>
                <a:spcPct val="160000"/>
              </a:lnSpc>
            </a:pPr>
            <a:endParaRPr lang="en-US" altLang="zh-CN" sz="1400" dirty="0"/>
          </a:p>
          <a:p>
            <a:pPr>
              <a:lnSpc>
                <a:spcPct val="160000"/>
              </a:lnSpc>
            </a:pPr>
            <a:endParaRPr lang="zh-CN" altLang="en-US" sz="1400" dirty="0"/>
          </a:p>
          <a:p>
            <a:pPr>
              <a:lnSpc>
                <a:spcPct val="160000"/>
              </a:lnSpc>
            </a:pPr>
            <a:endParaRPr lang="zh-CN" altLang="en-US" sz="1400" dirty="0"/>
          </a:p>
          <a:p>
            <a:pPr>
              <a:lnSpc>
                <a:spcPct val="160000"/>
              </a:lnSpc>
            </a:pPr>
            <a:endParaRPr lang="zh-CN" altLang="en-US" sz="1400" dirty="0"/>
          </a:p>
          <a:p>
            <a:pPr>
              <a:lnSpc>
                <a:spcPct val="160000"/>
              </a:lnSpc>
            </a:pPr>
            <a:endParaRPr lang="en-US" altLang="zh-CN" sz="1400" dirty="0"/>
          </a:p>
          <a:p>
            <a:pPr>
              <a:lnSpc>
                <a:spcPct val="160000"/>
              </a:lnSpc>
            </a:pPr>
            <a:endParaRPr lang="en-US" altLang="zh-CN" sz="1400" dirty="0"/>
          </a:p>
          <a:p>
            <a:pPr>
              <a:lnSpc>
                <a:spcPct val="16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44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LayaNative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 </a:t>
            </a:r>
            <a:r>
              <a:rPr lang="en-US" altLang="zh-CN" sz="2400" dirty="0" err="1"/>
              <a:t>LayaPlayer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/>
              <a:t>LayaNative</a:t>
            </a:r>
            <a:r>
              <a:rPr lang="zh-CN" altLang="en-US" sz="1400" dirty="0"/>
              <a:t>是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引擎针对移动端原生</a:t>
            </a:r>
            <a:r>
              <a:rPr lang="en-US" altLang="zh-CN" sz="1400" dirty="0"/>
              <a:t>App</a:t>
            </a:r>
            <a:r>
              <a:rPr lang="zh-CN" altLang="en-US" sz="1400" dirty="0"/>
              <a:t>的开发、测试、发布的一套完整的开发解决方案，但不局限于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引擎。</a:t>
            </a:r>
            <a:r>
              <a:rPr lang="en-US" altLang="zh-CN" sz="1400" dirty="0" err="1"/>
              <a:t>LayaNative</a:t>
            </a:r>
            <a:r>
              <a:rPr lang="zh-CN" altLang="en-US" sz="1400" dirty="0"/>
              <a:t>以</a:t>
            </a:r>
            <a:r>
              <a:rPr lang="en-US" altLang="zh-CN" sz="1400" dirty="0" err="1"/>
              <a:t>LayaPlayer</a:t>
            </a:r>
            <a:r>
              <a:rPr lang="zh-CN" altLang="en-US" sz="1400" dirty="0"/>
              <a:t>为核心运行时的基础上，利用反射机制、渠道对接方案提供开发者在原生</a:t>
            </a:r>
            <a:r>
              <a:rPr lang="en-US" altLang="zh-CN" sz="1400" dirty="0"/>
              <a:t>App</a:t>
            </a:r>
            <a:r>
              <a:rPr lang="zh-CN" altLang="en-US" sz="1400" dirty="0"/>
              <a:t>上进行二次开放和渠道对接，并提供测试工具、打包工具、构建工具等，为开发者将</a:t>
            </a:r>
            <a:r>
              <a:rPr lang="en-US" altLang="zh-CN" sz="1400" dirty="0"/>
              <a:t>html5</a:t>
            </a:r>
            <a:r>
              <a:rPr lang="zh-CN" altLang="en-US" sz="1400" dirty="0"/>
              <a:t>项目打包、发布成原生</a:t>
            </a:r>
            <a:r>
              <a:rPr lang="en-US" altLang="zh-CN" sz="1400" dirty="0"/>
              <a:t>App</a:t>
            </a:r>
            <a:r>
              <a:rPr lang="zh-CN" altLang="en-US" sz="1400" dirty="0"/>
              <a:t>提供</a:t>
            </a:r>
            <a:r>
              <a:rPr lang="zh-CN" altLang="en-US" sz="1400" dirty="0" smtClean="0"/>
              <a:t>便利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LayaPlayer</a:t>
            </a:r>
            <a:r>
              <a:rPr lang="zh-CN" altLang="en-US" sz="1400" dirty="0"/>
              <a:t>是</a:t>
            </a:r>
            <a:r>
              <a:rPr lang="en-US" altLang="zh-CN" sz="1400" dirty="0" err="1"/>
              <a:t>LayaNative</a:t>
            </a:r>
            <a:r>
              <a:rPr lang="zh-CN" altLang="en-US" sz="1400" dirty="0"/>
              <a:t>最核心的部分，它是一个基于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脚本引擎 </a:t>
            </a:r>
            <a:r>
              <a:rPr lang="en-US" altLang="zh-CN" sz="1400" dirty="0"/>
              <a:t>+ </a:t>
            </a:r>
            <a:r>
              <a:rPr lang="en-US" altLang="zh-CN" sz="1400" dirty="0" err="1"/>
              <a:t>openGLES</a:t>
            </a:r>
            <a:r>
              <a:rPr lang="zh-CN" altLang="en-US" sz="1400" dirty="0"/>
              <a:t>硬件加速渲染的跨平台引擎，通过对内存与渲染流程进行极致优化，为基于</a:t>
            </a:r>
            <a:r>
              <a:rPr lang="en-US" altLang="zh-CN" sz="1400" dirty="0"/>
              <a:t>HTML5</a:t>
            </a:r>
            <a:r>
              <a:rPr lang="zh-CN" altLang="en-US" sz="1400" dirty="0"/>
              <a:t>、</a:t>
            </a:r>
            <a:r>
              <a:rPr lang="en-US" altLang="zh-CN" sz="1400" dirty="0"/>
              <a:t>WEBGL</a:t>
            </a:r>
            <a:r>
              <a:rPr lang="zh-CN" altLang="en-US" sz="1400" dirty="0"/>
              <a:t>的多媒体应用、游戏等产品加速，使其性能媲美原生</a:t>
            </a:r>
            <a:r>
              <a:rPr lang="en-US" altLang="zh-CN" sz="1400" dirty="0"/>
              <a:t>Native-APP</a:t>
            </a:r>
            <a:r>
              <a:rPr lang="zh-CN" altLang="en-US" sz="1400" dirty="0"/>
              <a:t>。</a:t>
            </a:r>
            <a:r>
              <a:rPr lang="en-US" altLang="zh-CN" sz="1400" dirty="0" err="1"/>
              <a:t>LayaPlayer</a:t>
            </a:r>
            <a:r>
              <a:rPr lang="zh-CN" altLang="en-US" sz="1400" dirty="0"/>
              <a:t>采用</a:t>
            </a:r>
            <a:r>
              <a:rPr lang="en-US" altLang="zh-CN" sz="1400" dirty="0"/>
              <a:t>C++</a:t>
            </a:r>
            <a:r>
              <a:rPr lang="zh-CN" altLang="en-US" sz="1400" dirty="0"/>
              <a:t>语言编写</a:t>
            </a:r>
            <a:r>
              <a:rPr lang="en-US" altLang="zh-CN" sz="1400" dirty="0"/>
              <a:t>,</a:t>
            </a:r>
            <a:r>
              <a:rPr lang="zh-CN" altLang="en-US" sz="1400" dirty="0"/>
              <a:t>可嵌入浏览器或操作系统运行，也可以独立运行。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377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LayaPlayer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6" y="987574"/>
            <a:ext cx="665071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b="1" dirty="0" smtClean="0"/>
              <a:t>ative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JS</a:t>
            </a:r>
            <a:r>
              <a:rPr lang="zh-CN" altLang="en-US" b="1" dirty="0" smtClean="0"/>
              <a:t>通信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sz="1400" dirty="0" smtClean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LayaNative</a:t>
            </a:r>
            <a:r>
              <a:rPr lang="zh-CN" altLang="en-US" sz="1400" dirty="0"/>
              <a:t>的反射主要通过下面的</a:t>
            </a:r>
            <a:r>
              <a:rPr lang="en-US" altLang="zh-CN" sz="1400" dirty="0" err="1"/>
              <a:t>PlatformClass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PlatformObj</a:t>
            </a:r>
            <a:r>
              <a:rPr lang="zh-CN" altLang="en-US" sz="1400" dirty="0"/>
              <a:t>来使用</a:t>
            </a:r>
            <a:r>
              <a:rPr lang="en-US" altLang="zh-CN" sz="1400" dirty="0" smtClean="0"/>
              <a:t>.</a:t>
            </a:r>
            <a:endParaRPr lang="en-US" altLang="zh-CN" sz="1400" dirty="0" smtClean="0">
              <a:hlinkClick r:id="rId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hlinkClick r:id="rId2"/>
              </a:rPr>
              <a:t>https://github.com/layabox/layaair-doc/tree/master/Chinese/LayaNative/Secondary_Development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77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本期摘要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9934" y="987574"/>
            <a:ext cx="6480720" cy="3240360"/>
          </a:xfrm>
        </p:spPr>
        <p:txBody>
          <a:bodyPr/>
          <a:lstStyle/>
          <a:p>
            <a:pPr>
              <a:lnSpc>
                <a:spcPct val="250000"/>
              </a:lnSpc>
              <a:buFont typeface="Wingdings" charset="2"/>
              <a:buChar char="Ø"/>
            </a:pPr>
            <a:r>
              <a:rPr lang="en-US" altLang="zh-CN" dirty="0" smtClean="0"/>
              <a:t>H5</a:t>
            </a:r>
            <a:r>
              <a:rPr lang="zh-CN" altLang="en-US" dirty="0" smtClean="0"/>
              <a:t>游戏（小游戏）现状</a:t>
            </a:r>
            <a:endParaRPr lang="en-US" altLang="zh-CN" dirty="0" smtClean="0"/>
          </a:p>
          <a:p>
            <a:pPr>
              <a:lnSpc>
                <a:spcPct val="250000"/>
              </a:lnSpc>
              <a:buFont typeface="Wingdings" charset="2"/>
              <a:buChar char="Ø"/>
            </a:pPr>
            <a:r>
              <a:rPr lang="en-US" altLang="zh-CN" dirty="0" smtClean="0"/>
              <a:t>H5</a:t>
            </a:r>
            <a:r>
              <a:rPr lang="zh-CN" altLang="en-US" dirty="0" smtClean="0"/>
              <a:t>游戏</a:t>
            </a:r>
            <a:r>
              <a:rPr lang="zh-CN" altLang="en-US" dirty="0" smtClean="0"/>
              <a:t>引擎</a:t>
            </a:r>
            <a:r>
              <a:rPr lang="zh-CN" altLang="en-US" dirty="0" smtClean="0"/>
              <a:t>对比</a:t>
            </a:r>
            <a:endParaRPr lang="en-US" altLang="zh-CN" dirty="0" smtClean="0"/>
          </a:p>
          <a:p>
            <a:pPr>
              <a:lnSpc>
                <a:spcPct val="250000"/>
              </a:lnSpc>
              <a:buFont typeface="Wingdings" charset="2"/>
              <a:buChar char="Ø"/>
            </a:pPr>
            <a:r>
              <a:rPr lang="en-US" altLang="zh-CN" dirty="0" err="1" smtClean="0"/>
              <a:t>LayaBox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pPr>
              <a:lnSpc>
                <a:spcPct val="250000"/>
              </a:lnSpc>
              <a:buFont typeface="Wingdings" charset="2"/>
              <a:buChar char="Ø"/>
            </a:pPr>
            <a:r>
              <a:rPr lang="zh-CN" altLang="en-US" dirty="0" smtClean="0"/>
              <a:t>项目</a:t>
            </a:r>
            <a:r>
              <a:rPr lang="zh-CN" altLang="en-US" dirty="0" smtClean="0"/>
              <a:t>展示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00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Laya2.0</a:t>
            </a:r>
            <a:r>
              <a:rPr lang="zh-CN" altLang="en-US" dirty="0" smtClean="0"/>
              <a:t>特性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/>
              <a:t>2D</a:t>
            </a:r>
            <a:r>
              <a:rPr lang="zh-CN" altLang="en-US" sz="1400" dirty="0" smtClean="0"/>
              <a:t>引擎：</a:t>
            </a:r>
            <a:r>
              <a:rPr lang="en-US" altLang="zh-CN" sz="1400" dirty="0" err="1" smtClean="0"/>
              <a:t>LayaAir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2.0</a:t>
            </a:r>
            <a:r>
              <a:rPr lang="zh-CN" altLang="en-US" sz="1400" dirty="0"/>
              <a:t>支持了组件化开发编程</a:t>
            </a:r>
            <a:r>
              <a:rPr lang="zh-CN" altLang="en-US" sz="1400" dirty="0" smtClean="0"/>
              <a:t>，方便</a:t>
            </a:r>
            <a:r>
              <a:rPr lang="zh-CN" altLang="en-US" sz="1400" dirty="0"/>
              <a:t>代码复用，提高开发</a:t>
            </a:r>
            <a:r>
              <a:rPr lang="zh-CN" altLang="en-US" sz="1400" dirty="0" smtClean="0"/>
              <a:t>效率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内置</a:t>
            </a:r>
            <a:r>
              <a:rPr lang="zh-CN" altLang="en-US" sz="1400" dirty="0"/>
              <a:t>了对</a:t>
            </a:r>
            <a:r>
              <a:rPr lang="en-US" altLang="zh-CN" sz="1400" dirty="0"/>
              <a:t>Matter</a:t>
            </a:r>
            <a:r>
              <a:rPr lang="zh-CN" altLang="en-US" sz="1400" dirty="0"/>
              <a:t>物理引擎的支持，封装了物理组件，实现物理和节点联动，通过</a:t>
            </a:r>
            <a:r>
              <a:rPr lang="en-US" altLang="zh-CN" sz="1400" dirty="0" err="1"/>
              <a:t>LayaAirIDE</a:t>
            </a:r>
            <a:r>
              <a:rPr lang="zh-CN" altLang="en-US" sz="1400" dirty="0"/>
              <a:t>实现物理游戏的可视化编辑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3D</a:t>
            </a:r>
            <a:r>
              <a:rPr lang="zh-CN" altLang="en-US" sz="1400" dirty="0"/>
              <a:t>引擎：大小功能增加</a:t>
            </a:r>
            <a:r>
              <a:rPr lang="en-US" altLang="zh-CN" sz="1400" dirty="0"/>
              <a:t>150</a:t>
            </a:r>
            <a:r>
              <a:rPr lang="zh-CN" altLang="en-US" sz="1400" dirty="0"/>
              <a:t>多项。</a:t>
            </a:r>
            <a:r>
              <a:rPr lang="en-US" altLang="zh-CN" sz="1400" dirty="0"/>
              <a:t>3D</a:t>
            </a:r>
            <a:r>
              <a:rPr lang="zh-CN" altLang="en-US" sz="1400" dirty="0"/>
              <a:t>静态模型批处理性能提升</a:t>
            </a:r>
            <a:r>
              <a:rPr lang="en-US" altLang="zh-CN" sz="1400" dirty="0"/>
              <a:t>61%</a:t>
            </a:r>
            <a:r>
              <a:rPr lang="zh-CN" altLang="en-US" sz="1400" dirty="0"/>
              <a:t>，</a:t>
            </a:r>
            <a:r>
              <a:rPr lang="en-US" altLang="zh-CN" sz="1400" dirty="0"/>
              <a:t>3D</a:t>
            </a:r>
            <a:r>
              <a:rPr lang="zh-CN" altLang="en-US" sz="1400" dirty="0"/>
              <a:t>动态模型批处理性能提升</a:t>
            </a:r>
            <a:r>
              <a:rPr lang="en-US" altLang="zh-CN" sz="1400" dirty="0"/>
              <a:t>12%, 3D</a:t>
            </a:r>
            <a:r>
              <a:rPr lang="zh-CN" altLang="en-US" sz="1400" dirty="0"/>
              <a:t>动画内存减少</a:t>
            </a:r>
            <a:r>
              <a:rPr lang="en-US" altLang="zh-CN" sz="1400" dirty="0"/>
              <a:t>80%</a:t>
            </a:r>
            <a:r>
              <a:rPr lang="zh-CN" altLang="en-US" sz="1400" dirty="0"/>
              <a:t>，重构了物理系统并支持了</a:t>
            </a:r>
            <a:r>
              <a:rPr lang="en-US" altLang="zh-CN" sz="1400" dirty="0"/>
              <a:t>WASM</a:t>
            </a:r>
            <a:r>
              <a:rPr lang="zh-CN" altLang="en-US" sz="1400" dirty="0"/>
              <a:t>，</a:t>
            </a:r>
            <a:r>
              <a:rPr lang="en-US" altLang="zh-CN" sz="1400" dirty="0"/>
              <a:t>3D</a:t>
            </a:r>
            <a:r>
              <a:rPr lang="zh-CN" altLang="en-US" sz="1400" dirty="0"/>
              <a:t>物理相关检测效率提升</a:t>
            </a:r>
            <a:r>
              <a:rPr lang="en-US" altLang="zh-CN" sz="1400" dirty="0"/>
              <a:t>98</a:t>
            </a:r>
            <a:r>
              <a:rPr lang="en-US" altLang="zh-CN" sz="1400" dirty="0" smtClean="0"/>
              <a:t>%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LayaNative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2.0</a:t>
            </a:r>
            <a:r>
              <a:rPr lang="zh-CN" altLang="en-US" sz="1400" dirty="0"/>
              <a:t>：</a:t>
            </a:r>
            <a:r>
              <a:rPr lang="zh-CN" altLang="en-US" sz="1400" dirty="0" smtClean="0"/>
              <a:t>不仅</a:t>
            </a:r>
            <a:r>
              <a:rPr lang="zh-CN" altLang="en-US" sz="1400" dirty="0"/>
              <a:t>更好的支持了</a:t>
            </a:r>
            <a:r>
              <a:rPr lang="en-US" altLang="zh-CN" sz="1400" dirty="0"/>
              <a:t>3D</a:t>
            </a:r>
            <a:r>
              <a:rPr lang="zh-CN" altLang="en-US" sz="1400" dirty="0"/>
              <a:t>产品打包成为 </a:t>
            </a:r>
            <a:r>
              <a:rPr lang="en-US" altLang="zh-CN" sz="1400" dirty="0"/>
              <a:t>Native APP</a:t>
            </a:r>
            <a:r>
              <a:rPr lang="zh-CN" altLang="en-US" sz="1400" dirty="0"/>
              <a:t>，更是推翻了</a:t>
            </a:r>
            <a:r>
              <a:rPr lang="en-US" altLang="zh-CN" sz="1400" dirty="0" err="1"/>
              <a:t>Layabox</a:t>
            </a:r>
            <a:r>
              <a:rPr lang="zh-CN" altLang="en-US" sz="1400" dirty="0"/>
              <a:t>延续</a:t>
            </a:r>
            <a:r>
              <a:rPr lang="en-US" altLang="zh-CN" sz="1400" dirty="0"/>
              <a:t>5</a:t>
            </a:r>
            <a:r>
              <a:rPr lang="zh-CN" altLang="en-US" sz="1400" dirty="0"/>
              <a:t>代的</a:t>
            </a:r>
            <a:r>
              <a:rPr lang="en-US" altLang="zh-CN" sz="1400" dirty="0"/>
              <a:t>Native</a:t>
            </a:r>
            <a:r>
              <a:rPr lang="zh-CN" altLang="en-US" sz="1400" dirty="0"/>
              <a:t>解决方案。还采用了</a:t>
            </a:r>
            <a:r>
              <a:rPr lang="en-US" altLang="zh-CN" sz="1400" dirty="0" err="1"/>
              <a:t>Layabox</a:t>
            </a:r>
            <a:r>
              <a:rPr lang="zh-CN" altLang="en-US" sz="1400" dirty="0"/>
              <a:t>自主拥有多个专利技术的</a:t>
            </a:r>
            <a:r>
              <a:rPr lang="en-US" altLang="zh-CN" sz="1400" dirty="0" err="1"/>
              <a:t>webGL</a:t>
            </a:r>
            <a:r>
              <a:rPr lang="en-US" altLang="zh-CN" sz="1400" dirty="0"/>
              <a:t>+</a:t>
            </a:r>
            <a:r>
              <a:rPr lang="zh-CN" altLang="en-US" sz="1400" dirty="0"/>
              <a:t>方案，为</a:t>
            </a:r>
            <a:r>
              <a:rPr lang="en-US" altLang="zh-CN" sz="1400" dirty="0"/>
              <a:t>Native</a:t>
            </a:r>
            <a:r>
              <a:rPr lang="zh-CN" altLang="en-US" sz="1400" dirty="0"/>
              <a:t>打包和其它平台提供了高性能</a:t>
            </a:r>
            <a:r>
              <a:rPr lang="en-US" altLang="zh-CN" sz="1400" dirty="0"/>
              <a:t>Runtime</a:t>
            </a:r>
            <a:r>
              <a:rPr lang="zh-CN" altLang="en-US" sz="1400" dirty="0" smtClean="0"/>
              <a:t>标准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LayaAirIDE</a:t>
            </a:r>
            <a:r>
              <a:rPr lang="zh-CN" altLang="en-US" sz="1400" dirty="0" smtClean="0"/>
              <a:t>相关新增多项功能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52996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项目展示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官网示例</a:t>
            </a:r>
            <a:r>
              <a:rPr lang="en-US" altLang="zh-CN" sz="1400" dirty="0" smtClean="0">
                <a:hlinkClick r:id="rId2"/>
              </a:rPr>
              <a:t>https://layaair.ldc.layabox.com/demo/?category=2d&amp;group=Sprite&amp;name=DisplayImage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跳</a:t>
            </a:r>
            <a:r>
              <a:rPr lang="zh-CN" altLang="en-US" sz="1400" dirty="0"/>
              <a:t>一跳</a:t>
            </a:r>
            <a:r>
              <a:rPr lang="zh-CN" altLang="en-US" sz="1400" dirty="0" smtClean="0"/>
              <a:t>地址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hlinkClick r:id="rId3"/>
              </a:rPr>
              <a:t>http://10.5.162.34:8085/iqiyi_test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 smtClean="0"/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5" y="2679762"/>
            <a:ext cx="2905882" cy="20915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97" y="2669690"/>
            <a:ext cx="2815552" cy="21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网络游戏</a:t>
            </a:r>
            <a:r>
              <a:rPr lang="zh-CN" altLang="en-US" b="1" dirty="0" smtClean="0"/>
              <a:t>发展历程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0" y="871407"/>
            <a:ext cx="2213647" cy="396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3" y="871407"/>
            <a:ext cx="2213647" cy="39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小游戏发展现状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0" y="842250"/>
            <a:ext cx="2213648" cy="396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842250"/>
            <a:ext cx="22136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历程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Facebook</a:t>
            </a:r>
            <a:r>
              <a:rPr lang="zh-CN" altLang="en-US" dirty="0"/>
              <a:t>推出了</a:t>
            </a:r>
            <a:r>
              <a:rPr lang="en-US" altLang="zh-CN" dirty="0"/>
              <a:t>Instant Games for Messenger</a:t>
            </a:r>
            <a:r>
              <a:rPr lang="zh-CN" altLang="en-US" dirty="0"/>
              <a:t>功能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  <a:r>
              <a:rPr lang="en-US" altLang="zh-CN" dirty="0" smtClean="0"/>
              <a:t>Facebook </a:t>
            </a:r>
            <a:r>
              <a:rPr lang="zh-CN" altLang="en-US" dirty="0"/>
              <a:t>正式向全球宣布「完全开放」旗下的 </a:t>
            </a:r>
            <a:r>
              <a:rPr lang="en-US" altLang="zh-CN" dirty="0"/>
              <a:t>Instant Games </a:t>
            </a:r>
            <a:r>
              <a:rPr lang="zh-CN" altLang="en-US" dirty="0"/>
              <a:t>小游戏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首发在</a:t>
            </a:r>
            <a:r>
              <a:rPr lang="en-US" altLang="zh-CN" dirty="0" smtClean="0"/>
              <a:t>Instant Games</a:t>
            </a:r>
            <a:r>
              <a:rPr lang="zh-CN" altLang="en-US" dirty="0" smtClean="0"/>
              <a:t>的游戏所</a:t>
            </a:r>
            <a:r>
              <a:rPr lang="zh-CN" altLang="en-US" dirty="0"/>
              <a:t>采用的引擎</a:t>
            </a:r>
            <a:r>
              <a:rPr lang="zh-CN" altLang="en-US" dirty="0" smtClean="0"/>
              <a:t>类型</a:t>
            </a:r>
            <a:r>
              <a:rPr lang="en-US" altLang="zh-CN" dirty="0" smtClean="0"/>
              <a:t>Cocos</a:t>
            </a:r>
            <a:r>
              <a:rPr lang="zh-CN" altLang="en-US" dirty="0"/>
              <a:t> </a:t>
            </a:r>
            <a:r>
              <a:rPr lang="en-US" altLang="zh-CN" dirty="0" smtClean="0"/>
              <a:t>54</a:t>
            </a:r>
            <a:r>
              <a:rPr lang="en-US" altLang="zh-CN" dirty="0"/>
              <a:t>%</a:t>
            </a:r>
            <a:r>
              <a:rPr lang="zh-CN" altLang="en-US" dirty="0" smtClean="0"/>
              <a:t>，白鹭 </a:t>
            </a:r>
            <a:r>
              <a:rPr lang="en-US" altLang="zh-CN" dirty="0" smtClean="0"/>
              <a:t>21%</a:t>
            </a:r>
            <a:r>
              <a:rPr lang="zh-CN" altLang="en-US" dirty="0"/>
              <a:t>、</a:t>
            </a:r>
            <a:r>
              <a:rPr lang="en-US" altLang="zh-CN" dirty="0" err="1" smtClean="0"/>
              <a:t>LayaBox</a:t>
            </a:r>
            <a:r>
              <a:rPr lang="zh-CN" altLang="en-US" dirty="0"/>
              <a:t> </a:t>
            </a:r>
            <a:r>
              <a:rPr lang="en-US" altLang="zh-CN" dirty="0" smtClean="0"/>
              <a:t>17%</a:t>
            </a:r>
            <a:r>
              <a:rPr lang="zh-CN" altLang="en-US" dirty="0" smtClean="0"/>
              <a:t>其他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其他发力小游戏的平台：</a:t>
            </a:r>
            <a:r>
              <a:rPr lang="zh-CN" altLang="en-US" dirty="0" smtClean="0"/>
              <a:t>微信、</a:t>
            </a:r>
            <a:r>
              <a:rPr lang="en-US" altLang="zh-CN" dirty="0"/>
              <a:t>	</a:t>
            </a:r>
            <a:r>
              <a:rPr lang="en-US" altLang="zh-CN" dirty="0" smtClean="0"/>
              <a:t>QQ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QQ</a:t>
            </a:r>
            <a:r>
              <a:rPr lang="zh-CN" altLang="en-US" dirty="0" smtClean="0"/>
              <a:t>空间、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等社交媒体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H5</a:t>
            </a:r>
            <a:r>
              <a:rPr lang="zh-CN" altLang="en-US" dirty="0"/>
              <a:t>游戏 </a:t>
            </a:r>
            <a:r>
              <a:rPr lang="en-US" altLang="zh-CN" dirty="0"/>
              <a:t>vs</a:t>
            </a:r>
            <a:r>
              <a:rPr lang="zh-CN" altLang="en-US" dirty="0"/>
              <a:t> 小游戏 </a:t>
            </a:r>
            <a:r>
              <a:rPr lang="en-US" altLang="zh-CN" sz="1600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Native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843558"/>
            <a:ext cx="2213648" cy="396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822689"/>
            <a:ext cx="22136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前端游戏引擎对比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640" y="699543"/>
            <a:ext cx="6768752" cy="432048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hlinkClick r:id="rId2"/>
              </a:rPr>
              <a:t>https://cloud.tencent.com/developer/article/1075163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" y="843558"/>
            <a:ext cx="5314835" cy="3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640" y="205980"/>
            <a:ext cx="6318702" cy="637578"/>
          </a:xfrm>
        </p:spPr>
        <p:txBody>
          <a:bodyPr/>
          <a:lstStyle/>
          <a:p>
            <a:r>
              <a:rPr lang="zh-CN" altLang="en-US" b="1" dirty="0" smtClean="0"/>
              <a:t>常用</a:t>
            </a:r>
            <a:r>
              <a:rPr lang="en-US" altLang="zh-CN" dirty="0" smtClean="0"/>
              <a:t>H5</a:t>
            </a:r>
            <a:r>
              <a:rPr lang="zh-CN" altLang="en-US" dirty="0"/>
              <a:t>游戏</a:t>
            </a:r>
            <a:r>
              <a:rPr lang="zh-CN" altLang="en-US" dirty="0" smtClean="0"/>
              <a:t>引擎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9604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/>
              <a:t>Egret</a:t>
            </a:r>
            <a:r>
              <a:rPr lang="en-US" altLang="zh-CN" sz="1400" dirty="0"/>
              <a:t>(</a:t>
            </a:r>
            <a:r>
              <a:rPr lang="zh-CN" altLang="en-US" sz="1400" dirty="0"/>
              <a:t>白鹭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：北京</a:t>
            </a:r>
            <a:r>
              <a:rPr lang="zh-CN" altLang="en-US" sz="1400" dirty="0"/>
              <a:t>白鹭是全球最大的</a:t>
            </a:r>
            <a:r>
              <a:rPr lang="en-US" altLang="zh-CN" sz="1400" dirty="0"/>
              <a:t>HTML5</a:t>
            </a:r>
            <a:r>
              <a:rPr lang="zh-CN" altLang="en-US" sz="1400" dirty="0"/>
              <a:t>一站式移动技术和服务提供商，致力于为移动互联网全行业提供技术解决方案与服务。截止</a:t>
            </a: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1</a:t>
            </a:r>
            <a:r>
              <a:rPr lang="zh-CN" altLang="en-US" sz="1400" dirty="0"/>
              <a:t>月份，白鹭引擎创建的内容占据全行业</a:t>
            </a:r>
            <a:r>
              <a:rPr lang="en-US" altLang="zh-CN" sz="1400" dirty="0"/>
              <a:t>70%</a:t>
            </a:r>
            <a:r>
              <a:rPr lang="zh-CN" altLang="en-US" sz="1400" dirty="0"/>
              <a:t>份额，</a:t>
            </a:r>
            <a:r>
              <a:rPr lang="en-US" altLang="zh-CN" sz="1400" dirty="0"/>
              <a:t>H5</a:t>
            </a:r>
            <a:r>
              <a:rPr lang="zh-CN" altLang="en-US" sz="1400" dirty="0"/>
              <a:t>游戏全渠道累计排名</a:t>
            </a:r>
            <a:r>
              <a:rPr lang="en-US" altLang="zh-CN" sz="1400" dirty="0"/>
              <a:t>Top 30</a:t>
            </a:r>
            <a:r>
              <a:rPr lang="zh-CN" altLang="en-US" sz="1400" dirty="0"/>
              <a:t>，白鹭引擎产品占</a:t>
            </a:r>
            <a:r>
              <a:rPr lang="en-US" altLang="zh-CN" sz="1400" dirty="0"/>
              <a:t>57%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/>
              <a:t>Layabox</a:t>
            </a:r>
            <a:r>
              <a:rPr lang="zh-CN" altLang="en-US" sz="1400" dirty="0" smtClean="0"/>
              <a:t>：是</a:t>
            </a:r>
            <a:r>
              <a:rPr lang="zh-CN" altLang="en-US" sz="1400" dirty="0"/>
              <a:t>搜游网络科技（北京）有限公司打造的中国游戏引擎提供商品牌，旗下第二代引擎</a:t>
            </a:r>
            <a:r>
              <a:rPr lang="en-US" altLang="zh-CN" sz="1400" dirty="0" err="1"/>
              <a:t>LayaAir</a:t>
            </a:r>
            <a:r>
              <a:rPr lang="zh-CN" altLang="en-US" sz="1400" dirty="0"/>
              <a:t>是基于</a:t>
            </a:r>
            <a:r>
              <a:rPr lang="en-US" altLang="zh-CN" sz="1400" dirty="0"/>
              <a:t>HTML5</a:t>
            </a:r>
            <a:r>
              <a:rPr lang="zh-CN" altLang="en-US" sz="1400" dirty="0"/>
              <a:t>协议的开源引擎，性能与</a:t>
            </a:r>
            <a:r>
              <a:rPr lang="en-US" altLang="zh-CN" sz="1400" dirty="0"/>
              <a:t>3D</a:t>
            </a:r>
            <a:r>
              <a:rPr lang="zh-CN" altLang="en-US" sz="1400" dirty="0"/>
              <a:t>是引擎的核心竞争力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smtClean="0"/>
              <a:t>Cocos2d-X</a:t>
            </a:r>
            <a:r>
              <a:rPr lang="zh-CN" altLang="en-US" sz="1400" dirty="0" smtClean="0"/>
              <a:t>：支持</a:t>
            </a:r>
            <a:r>
              <a:rPr lang="zh-CN" altLang="en-US" sz="1400" dirty="0"/>
              <a:t>基于</a:t>
            </a:r>
            <a:r>
              <a:rPr lang="en-US" altLang="zh-CN" sz="1400" dirty="0"/>
              <a:t>H5</a:t>
            </a:r>
            <a:r>
              <a:rPr lang="zh-CN" altLang="en-US" sz="1400" dirty="0"/>
              <a:t>的游戏，使用</a:t>
            </a:r>
            <a:r>
              <a:rPr lang="en-US" altLang="zh-CN" sz="1400" dirty="0" err="1"/>
              <a:t>Javascript</a:t>
            </a:r>
            <a:r>
              <a:rPr lang="zh-CN" altLang="en-US" sz="1400" dirty="0"/>
              <a:t>编写，貌似大家对</a:t>
            </a:r>
            <a:r>
              <a:rPr lang="en-US" altLang="zh-CN" sz="1400" dirty="0"/>
              <a:t>Cocos2d</a:t>
            </a:r>
            <a:r>
              <a:rPr lang="zh-CN" altLang="en-US" sz="1400" dirty="0"/>
              <a:t>开发</a:t>
            </a:r>
            <a:r>
              <a:rPr lang="en-US" altLang="zh-CN" sz="1400" dirty="0"/>
              <a:t>H5</a:t>
            </a:r>
            <a:r>
              <a:rPr lang="zh-CN" altLang="en-US" sz="1400" dirty="0"/>
              <a:t>评价一般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 smtClean="0"/>
              <a:t>Phaser</a:t>
            </a:r>
            <a:r>
              <a:rPr lang="zh-CN" altLang="en-US" sz="1400" dirty="0"/>
              <a:t>：</a:t>
            </a:r>
            <a:r>
              <a:rPr lang="zh-CN" altLang="en-US" sz="1400" dirty="0" smtClean="0"/>
              <a:t>一</a:t>
            </a:r>
            <a:r>
              <a:rPr lang="zh-CN" altLang="en-US" sz="1400" dirty="0"/>
              <a:t>款国外的基于</a:t>
            </a:r>
            <a:r>
              <a:rPr lang="en-US" altLang="zh-CN" sz="1400" dirty="0"/>
              <a:t>H5</a:t>
            </a:r>
            <a:r>
              <a:rPr lang="zh-CN" altLang="en-US" sz="1400" dirty="0"/>
              <a:t>（</a:t>
            </a:r>
            <a:r>
              <a:rPr lang="en-US" altLang="zh-CN" sz="1400" dirty="0"/>
              <a:t>Canvas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）的游戏引擎，完全开源，可以使用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或者</a:t>
            </a:r>
            <a:r>
              <a:rPr lang="en-US" altLang="zh-CN" sz="1400" dirty="0" err="1"/>
              <a:t>TypeScript</a:t>
            </a:r>
            <a:r>
              <a:rPr lang="zh-CN" altLang="en-US" sz="1400" dirty="0"/>
              <a:t>进行开发。快速做一些小游戏也是可以尝试使用的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14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640" y="205980"/>
            <a:ext cx="6318702" cy="637578"/>
          </a:xfrm>
        </p:spPr>
        <p:txBody>
          <a:bodyPr/>
          <a:lstStyle/>
          <a:p>
            <a:r>
              <a:rPr lang="zh-CN" altLang="en-US" b="1" dirty="0" smtClean="0"/>
              <a:t>常用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渲染引擎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705" y="843558"/>
            <a:ext cx="6480720" cy="3672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 smtClean="0"/>
              <a:t>Pixi.js</a:t>
            </a:r>
            <a:r>
              <a:rPr lang="zh-CN" altLang="en-US" sz="1400" dirty="0" smtClean="0"/>
              <a:t>：是</a:t>
            </a:r>
            <a:r>
              <a:rPr lang="zh-CN" altLang="en-US" sz="1400" dirty="0"/>
              <a:t>一个快速的轻量级的</a:t>
            </a:r>
            <a:r>
              <a:rPr lang="en-US" altLang="zh-CN" sz="1400" dirty="0"/>
              <a:t>2D</a:t>
            </a:r>
            <a:r>
              <a:rPr lang="zh-CN" altLang="en-US" sz="1400" dirty="0"/>
              <a:t>动画渲染引擎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 smtClean="0"/>
              <a:t>Three.js</a:t>
            </a:r>
            <a:r>
              <a:rPr lang="zh-CN" altLang="en-US" sz="1400" dirty="0"/>
              <a:t>：是一个</a:t>
            </a:r>
            <a:r>
              <a:rPr lang="en-US" altLang="zh-CN" sz="1400" dirty="0"/>
              <a:t>3D</a:t>
            </a:r>
            <a:r>
              <a:rPr lang="zh-CN" altLang="en-US" sz="1400" dirty="0"/>
              <a:t>渲染引擎，基于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，对</a:t>
            </a:r>
            <a:r>
              <a:rPr lang="en-US" altLang="zh-CN" sz="1400" dirty="0" err="1"/>
              <a:t>WebGL</a:t>
            </a:r>
            <a:r>
              <a:rPr lang="zh-CN" altLang="en-US" sz="1400" dirty="0"/>
              <a:t>进行了封装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 err="1" smtClean="0"/>
              <a:t>Babylon.js</a:t>
            </a:r>
            <a:r>
              <a:rPr lang="zh-CN" altLang="en-US" sz="1400" dirty="0" smtClean="0"/>
              <a:t>：</a:t>
            </a:r>
            <a:r>
              <a:rPr lang="en-US" altLang="zh-CN" sz="1400" dirty="0" err="1"/>
              <a:t>Babylon.js</a:t>
            </a:r>
            <a:r>
              <a:rPr lang="zh-CN" altLang="en-US" sz="1400" dirty="0"/>
              <a:t>是微软推动的一款</a:t>
            </a:r>
            <a:r>
              <a:rPr lang="en-US" altLang="zh-CN" sz="1400" dirty="0"/>
              <a:t>3D</a:t>
            </a:r>
            <a:r>
              <a:rPr lang="zh-CN" altLang="en-US" sz="1400" dirty="0"/>
              <a:t>渲染引擎，倾向于</a:t>
            </a:r>
            <a:r>
              <a:rPr lang="en-US" altLang="zh-CN" sz="1400" dirty="0"/>
              <a:t>web</a:t>
            </a:r>
            <a:r>
              <a:rPr lang="zh-CN" altLang="en-US" sz="1400" dirty="0"/>
              <a:t>的游戏开发与碰撞检测和抗锯齿等特性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03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8181</TotalTime>
  <Words>1206</Words>
  <Application>Microsoft Macintosh PowerPoint</Application>
  <PresentationFormat>自定义</PresentationFormat>
  <Paragraphs>121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Calibri</vt:lpstr>
      <vt:lpstr>Microsoft YaHei</vt:lpstr>
      <vt:lpstr>Wingdings</vt:lpstr>
      <vt:lpstr>宋体</vt:lpstr>
      <vt:lpstr>微软雅黑</vt:lpstr>
      <vt:lpstr>Arial</vt:lpstr>
      <vt:lpstr>Office 主题</vt:lpstr>
      <vt:lpstr>前端游戏引擎之LayaBox</vt:lpstr>
      <vt:lpstr>本期摘要</vt:lpstr>
      <vt:lpstr>网络游戏发展历程</vt:lpstr>
      <vt:lpstr>小游戏发展现状</vt:lpstr>
      <vt:lpstr>Facebook Instant Game历程</vt:lpstr>
      <vt:lpstr>H5游戏 vs 小游戏 VS Native</vt:lpstr>
      <vt:lpstr>前端游戏引擎对比</vt:lpstr>
      <vt:lpstr>常用H5游戏引擎</vt:lpstr>
      <vt:lpstr>常用H5渲染引擎</vt:lpstr>
      <vt:lpstr>H5游戏引擎 vs H5渲染引擎？</vt:lpstr>
      <vt:lpstr>Layabox发展历史</vt:lpstr>
      <vt:lpstr>LayaBox优势</vt:lpstr>
      <vt:lpstr>LayaBox接口简介</vt:lpstr>
      <vt:lpstr>2D基础接口</vt:lpstr>
      <vt:lpstr>2D进阶接口</vt:lpstr>
      <vt:lpstr>3D接口简介</vt:lpstr>
      <vt:lpstr>LayaNative VS LayaPlayer</vt:lpstr>
      <vt:lpstr>LayaPlayer</vt:lpstr>
      <vt:lpstr>Native和JS通信</vt:lpstr>
      <vt:lpstr>Laya2.0特性</vt:lpstr>
      <vt:lpstr>项目展示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请在此处输入封面主标题</dc:title>
  <dc:creator>zhangkangyi</dc:creator>
  <cp:lastModifiedBy>zhang yanqiang</cp:lastModifiedBy>
  <cp:revision>139</cp:revision>
  <dcterms:created xsi:type="dcterms:W3CDTF">2015-09-21T02:13:28Z</dcterms:created>
  <dcterms:modified xsi:type="dcterms:W3CDTF">2018-08-30T09:48:43Z</dcterms:modified>
</cp:coreProperties>
</file>